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c754d279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c754d279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c754d279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c754d279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c754d279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c754d279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f898e7378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f898e7378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c754d279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c754d279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c754d279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c754d279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c754d279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c754d279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c754d279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c754d279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c754d279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c754d279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c754d279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c754d279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c754d279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c754d27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c754d279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c754d279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c754d279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c754d279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c754d279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c754d279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f898e7378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f898e7378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f898e737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f898e737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f898e73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f898e73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f898e737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f898e737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f898e737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f898e737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f898e737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f898e737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f898e737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f898e737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c754d279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c754d279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f898e737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f898e737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f898e737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f898e737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f898e7378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5f898e7378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f898e737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f898e737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0df359bf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0df359bf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0df359bf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60df359bf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0df359bf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0df359bf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f898e7378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5f898e7378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f898e7378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f898e737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f898e737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f898e737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c754d279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c754d279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f898e737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f898e737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f898e7378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f898e7378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f898e737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f898e737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f898e737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f898e737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f898e7378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5f898e737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5f898e7378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5f898e7378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f898e7378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f898e7378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c754d279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c754d27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c754d279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c754d279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c754d279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c754d279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c754d27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c754d27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c754d279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c754d279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Relationship Id="rId4" Type="http://schemas.openxmlformats.org/officeDocument/2006/relationships/image" Target="../media/image4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Relationship Id="rId4" Type="http://schemas.openxmlformats.org/officeDocument/2006/relationships/image" Target="../media/image4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Relationship Id="rId4" Type="http://schemas.openxmlformats.org/officeDocument/2006/relationships/image" Target="../media/image4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jpg"/><Relationship Id="rId4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jpg"/><Relationship Id="rId4" Type="http://schemas.openxmlformats.org/officeDocument/2006/relationships/image" Target="../media/image5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85350" y="681600"/>
            <a:ext cx="7773300" cy="37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300">
                <a:solidFill>
                  <a:schemeClr val="dk1"/>
                </a:solidFill>
              </a:rPr>
              <a:t>A’   μμ</a:t>
            </a:r>
            <a:endParaRPr sz="6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500-600 cm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154725" y="2316875"/>
            <a:ext cx="5487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μ+/μ- </a:t>
            </a:r>
            <a:r>
              <a:rPr lang="en"/>
              <a:t> pz (A’ mass = 3.05 GeV)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4059401" cy="39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73" y="1017725"/>
            <a:ext cx="4059401" cy="394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μ+ versus μ- pz</a:t>
            </a:r>
            <a:r>
              <a:rPr lang="en"/>
              <a:t>, A’ mass = 0.25 GeV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3700"/>
            <a:ext cx="2919276" cy="28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275" y="1255888"/>
            <a:ext cx="3068788" cy="294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8075" y="1255900"/>
            <a:ext cx="3020482" cy="29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</a:t>
            </a:r>
            <a:r>
              <a:rPr lang="en"/>
              <a:t>+ versus </a:t>
            </a:r>
            <a:r>
              <a:rPr lang="en"/>
              <a:t>μ-</a:t>
            </a:r>
            <a:r>
              <a:rPr lang="en"/>
              <a:t> pz, A’ mass = 1.85 GeV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4550"/>
            <a:ext cx="2960483" cy="282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750" y="1341248"/>
            <a:ext cx="2874775" cy="28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776" y="1350624"/>
            <a:ext cx="2874776" cy="2814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685350" y="681600"/>
            <a:ext cx="7773300" cy="37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chemeClr val="dk1"/>
                </a:solidFill>
              </a:rPr>
              <a:t>A’   ee</a:t>
            </a:r>
            <a:endParaRPr sz="6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500-600 cm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4154725" y="2316875"/>
            <a:ext cx="5487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</a:t>
            </a:r>
            <a:r>
              <a:rPr lang="en"/>
              <a:t> Reconstruction 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38250"/>
            <a:ext cx="3993275" cy="39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of Events with 2 Matched Tracks</a:t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11500"/>
            <a:ext cx="4034925" cy="40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of Dark Photons with Reconstructed Vertex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7525"/>
            <a:ext cx="4039100" cy="40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with 2 Recon. Tracks with Recon. Dielectron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38250"/>
            <a:ext cx="4036675" cy="40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A’ Reconstruction 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95975"/>
            <a:ext cx="4022200" cy="40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e+/e- pz</a:t>
            </a:r>
            <a:r>
              <a:rPr lang="en"/>
              <a:t> (A’ mass = 0.011603 GeV)</a:t>
            </a:r>
            <a:endParaRPr/>
          </a:p>
        </p:txBody>
      </p:sp>
      <p:sp>
        <p:nvSpPr>
          <p:cNvPr id="194" name="Google Shape;19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4124076" cy="39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74" y="1017725"/>
            <a:ext cx="4104725" cy="399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Muon Reconstruction 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400" y="1017725"/>
            <a:ext cx="3894525" cy="38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75" y="1017725"/>
            <a:ext cx="3894525" cy="38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e+/e-</a:t>
            </a:r>
            <a:r>
              <a:rPr lang="en"/>
              <a:t> pz (A’ mass = 0.</a:t>
            </a:r>
            <a:r>
              <a:rPr lang="en"/>
              <a:t>125467</a:t>
            </a:r>
            <a:r>
              <a:rPr lang="en"/>
              <a:t> GeV)</a:t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4166873" cy="405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26" y="1017725"/>
            <a:ext cx="4166874" cy="40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e+/e- pz</a:t>
            </a:r>
            <a:r>
              <a:rPr lang="en"/>
              <a:t> (A’ mass =  0.470915 GeV)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4072133" cy="399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25" y="1017725"/>
            <a:ext cx="4166874" cy="39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e+ versus e-</a:t>
            </a:r>
            <a:r>
              <a:rPr lang="en"/>
              <a:t> pz, A’ mass = 0.470915 GeV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6025"/>
            <a:ext cx="3043746" cy="292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813" y="1326375"/>
            <a:ext cx="2954374" cy="292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250" y="1345675"/>
            <a:ext cx="2954375" cy="290626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/>
        </p:nvSpPr>
        <p:spPr>
          <a:xfrm>
            <a:off x="685350" y="681600"/>
            <a:ext cx="7773300" cy="37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300">
                <a:solidFill>
                  <a:schemeClr val="dk1"/>
                </a:solidFill>
              </a:rPr>
              <a:t>A’   μμ</a:t>
            </a:r>
            <a:endParaRPr sz="6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00-600 cm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5"/>
          <p:cNvSpPr/>
          <p:nvPr/>
        </p:nvSpPr>
        <p:spPr>
          <a:xfrm>
            <a:off x="4154725" y="2316875"/>
            <a:ext cx="5487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Muo</a:t>
            </a:r>
            <a:r>
              <a:rPr lang="en"/>
              <a:t>n Reconstruction 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25" y="923000"/>
            <a:ext cx="4011975" cy="40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23000"/>
            <a:ext cx="4011975" cy="40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of Events with 2 Matched Tracks</a:t>
            </a:r>
            <a:endParaRPr/>
          </a:p>
        </p:txBody>
      </p:sp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00" y="873050"/>
            <a:ext cx="4039100" cy="4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73050"/>
            <a:ext cx="4039100" cy="40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of Dark Photons with Reconstructed Vertex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75" y="884375"/>
            <a:ext cx="4050625" cy="40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84375"/>
            <a:ext cx="4050625" cy="40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with 2 Recon. Tracks with Recon. Dielectron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00" y="873150"/>
            <a:ext cx="4070000" cy="4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73150"/>
            <a:ext cx="4070000" cy="40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A’ Reconstruction 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25" y="915275"/>
            <a:ext cx="4056275" cy="40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15275"/>
            <a:ext cx="4056275" cy="40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</a:t>
            </a:r>
            <a:r>
              <a:rPr lang="en"/>
              <a:t>+/μ</a:t>
            </a:r>
            <a:r>
              <a:rPr lang="en"/>
              <a:t>-</a:t>
            </a:r>
            <a:r>
              <a:rPr lang="en"/>
              <a:t> pz (A’ mass = 0.25 GeV)</a:t>
            </a:r>
            <a:endParaRPr/>
          </a:p>
        </p:txBody>
      </p:sp>
      <p:sp>
        <p:nvSpPr>
          <p:cNvPr id="274" name="Google Shape;27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4039099" cy="399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25" y="1017725"/>
            <a:ext cx="4039100" cy="40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95025"/>
            <a:ext cx="3902150" cy="39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50" y="995025"/>
            <a:ext cx="3902150" cy="39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of Events with 2 Matched Tracks</a:t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</a:t>
            </a:r>
            <a:r>
              <a:rPr lang="en"/>
              <a:t>+/μ- pz (A’ mass =  0.85 GeV)</a:t>
            </a:r>
            <a:endParaRPr/>
          </a:p>
        </p:txBody>
      </p:sp>
      <p:sp>
        <p:nvSpPr>
          <p:cNvPr id="282" name="Google Shape;28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775" y="1017725"/>
            <a:ext cx="4108625" cy="39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50" y="1007400"/>
            <a:ext cx="4108625" cy="3975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</a:t>
            </a:r>
            <a:r>
              <a:rPr lang="en"/>
              <a:t>+/μ- pz (A’ mass = 1.85 GeV)</a:t>
            </a:r>
            <a:endParaRPr/>
          </a:p>
        </p:txBody>
      </p:sp>
      <p:sp>
        <p:nvSpPr>
          <p:cNvPr id="290" name="Google Shape;29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925" y="1017725"/>
            <a:ext cx="4116349" cy="397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67" y="971375"/>
            <a:ext cx="4169759" cy="397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μ+/μ- pz (A’ mass = 3.05 GeV)</a:t>
            </a:r>
            <a:endParaRPr/>
          </a:p>
        </p:txBody>
      </p:sp>
      <p:sp>
        <p:nvSpPr>
          <p:cNvPr id="298" name="Google Shape;29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</a:t>
            </a:r>
            <a:r>
              <a:rPr lang="en"/>
              <a:t>+ versus μ- pz, A’ mass = 1.85 GeV</a:t>
            </a:r>
            <a:endParaRPr/>
          </a:p>
        </p:txBody>
      </p: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1550"/>
            <a:ext cx="3069374" cy="2909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412" y="1326150"/>
            <a:ext cx="2967821" cy="290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3275" y="1290650"/>
            <a:ext cx="3005226" cy="2980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/>
        </p:nvSpPr>
        <p:spPr>
          <a:xfrm>
            <a:off x="685350" y="681600"/>
            <a:ext cx="7773300" cy="37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300">
                <a:solidFill>
                  <a:schemeClr val="dk1"/>
                </a:solidFill>
              </a:rPr>
              <a:t>A’   μμ</a:t>
            </a:r>
            <a:endParaRPr sz="6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200-300 cm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13" name="Google Shape;31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6"/>
          <p:cNvSpPr/>
          <p:nvPr/>
        </p:nvSpPr>
        <p:spPr>
          <a:xfrm>
            <a:off x="4154725" y="2316875"/>
            <a:ext cx="5487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/>
        </p:nvSpPr>
        <p:spPr>
          <a:xfrm>
            <a:off x="685350" y="681600"/>
            <a:ext cx="7773300" cy="37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300">
                <a:solidFill>
                  <a:schemeClr val="dk1"/>
                </a:solidFill>
              </a:rPr>
              <a:t>A’   μμ</a:t>
            </a:r>
            <a:endParaRPr sz="6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00-400 cm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20" name="Google Shape;32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7"/>
          <p:cNvSpPr/>
          <p:nvPr/>
        </p:nvSpPr>
        <p:spPr>
          <a:xfrm>
            <a:off x="4154725" y="2316875"/>
            <a:ext cx="5487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/>
        </p:nvSpPr>
        <p:spPr>
          <a:xfrm>
            <a:off x="685350" y="681600"/>
            <a:ext cx="7773300" cy="37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300">
                <a:solidFill>
                  <a:schemeClr val="dk1"/>
                </a:solidFill>
              </a:rPr>
              <a:t>A’   μμ</a:t>
            </a:r>
            <a:endParaRPr sz="6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400-500 cm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27" name="Google Shape;32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48"/>
          <p:cNvSpPr/>
          <p:nvPr/>
        </p:nvSpPr>
        <p:spPr>
          <a:xfrm>
            <a:off x="4154725" y="2316875"/>
            <a:ext cx="5487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/>
        </p:nvSpPr>
        <p:spPr>
          <a:xfrm>
            <a:off x="685350" y="681600"/>
            <a:ext cx="7773300" cy="37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300">
                <a:solidFill>
                  <a:schemeClr val="dk1"/>
                </a:solidFill>
              </a:rPr>
              <a:t>A’   ee</a:t>
            </a:r>
            <a:endParaRPr sz="6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00-600 cm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34" name="Google Shape;33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9"/>
          <p:cNvSpPr/>
          <p:nvPr/>
        </p:nvSpPr>
        <p:spPr>
          <a:xfrm>
            <a:off x="4154725" y="2316875"/>
            <a:ext cx="5487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Reconstruction 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of Events with 2 Matched Tracks</a:t>
            </a:r>
            <a:endParaRPr/>
          </a:p>
        </p:txBody>
      </p:sp>
      <p:sp>
        <p:nvSpPr>
          <p:cNvPr id="347" name="Google Shape;34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50" y="1017725"/>
            <a:ext cx="4006150" cy="40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of Dark Photons with Reconstructed Vertex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400" y="1017725"/>
            <a:ext cx="4006150" cy="40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31170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of Dark Photons with Reconstructed Vertex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with 2 Recon. Tracks with Recon. Dielectron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A’ Reconstruction 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e+/e- pz (A’ mass = 0.125467 GeV)</a:t>
            </a:r>
            <a:endParaRPr/>
          </a:p>
        </p:txBody>
      </p:sp>
      <p:sp>
        <p:nvSpPr>
          <p:cNvPr id="371" name="Google Shape;37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e+/e- pz (A’ mass =  0.470915 GeV)</a:t>
            </a:r>
            <a:endParaRPr/>
          </a:p>
        </p:txBody>
      </p:sp>
      <p:sp>
        <p:nvSpPr>
          <p:cNvPr id="377" name="Google Shape;37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e+/e- pz (A’ mass = 2.302710 GeV)</a:t>
            </a:r>
            <a:endParaRPr/>
          </a:p>
        </p:txBody>
      </p:sp>
      <p:sp>
        <p:nvSpPr>
          <p:cNvPr id="383" name="Google Shape;38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e+ versus e- pz, A’ mass = 0.470915 GeV</a:t>
            </a:r>
            <a:endParaRPr/>
          </a:p>
        </p:txBody>
      </p:sp>
      <p:sp>
        <p:nvSpPr>
          <p:cNvPr id="389" name="Google Shape;38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75" y="1017725"/>
            <a:ext cx="4014125" cy="40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400" y="1017725"/>
            <a:ext cx="4014125" cy="40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with 2 Reconstructed Tracks with Recon. Dimuon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A’ Reconstruction 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75" y="1017725"/>
            <a:ext cx="4014125" cy="40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400" y="1017725"/>
            <a:ext cx="4014125" cy="40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μ+/μ-</a:t>
            </a:r>
            <a:r>
              <a:rPr lang="en"/>
              <a:t> pz (A’ mass = 0.25 GeV)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3892375" cy="38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58" y="1017725"/>
            <a:ext cx="3925842" cy="39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μ+/μ- </a:t>
            </a:r>
            <a:r>
              <a:rPr lang="en"/>
              <a:t> pz (A’ mass = 0.85 GeV)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25" y="1131475"/>
            <a:ext cx="394791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554" y="1131474"/>
            <a:ext cx="3947926" cy="386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4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μ+/μ- </a:t>
            </a:r>
            <a:r>
              <a:rPr lang="en"/>
              <a:t> pz (A’ mass = 1.85 GeV)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4" y="1151576"/>
            <a:ext cx="3891376" cy="378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25" y="1151575"/>
            <a:ext cx="3891374" cy="383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